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587" r:id="rId2"/>
    <p:sldId id="588" r:id="rId3"/>
    <p:sldId id="1029" r:id="rId4"/>
    <p:sldId id="1028" r:id="rId5"/>
    <p:sldId id="1012" r:id="rId6"/>
    <p:sldId id="1013" r:id="rId7"/>
    <p:sldId id="1014" r:id="rId8"/>
    <p:sldId id="1015" r:id="rId9"/>
    <p:sldId id="1018" r:id="rId10"/>
    <p:sldId id="1019" r:id="rId11"/>
    <p:sldId id="1031" r:id="rId12"/>
    <p:sldId id="1033" r:id="rId13"/>
    <p:sldId id="1032" r:id="rId14"/>
    <p:sldId id="900" r:id="rId15"/>
    <p:sldId id="902" r:id="rId16"/>
    <p:sldId id="903" r:id="rId17"/>
    <p:sldId id="1037" r:id="rId18"/>
    <p:sldId id="1035" r:id="rId19"/>
    <p:sldId id="397" r:id="rId20"/>
    <p:sldId id="436" r:id="rId21"/>
    <p:sldId id="457" r:id="rId22"/>
    <p:sldId id="469" r:id="rId23"/>
    <p:sldId id="1036" r:id="rId2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90000"/>
    <a:srgbClr val="00A001"/>
    <a:srgbClr val="DCB22D"/>
    <a:srgbClr val="A5A500"/>
    <a:srgbClr val="2E5D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44" autoAdjust="0"/>
    <p:restoredTop sz="94626" autoAdjust="0"/>
  </p:normalViewPr>
  <p:slideViewPr>
    <p:cSldViewPr snapToGrid="0" snapToObjects="1">
      <p:cViewPr varScale="1">
        <p:scale>
          <a:sx n="121" d="100"/>
          <a:sy n="121" d="100"/>
        </p:scale>
        <p:origin x="52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1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FB892759-B19F-4024-A57D-FA06586D2ADA}" type="datetimeFigureOut">
              <a:rPr lang="en-US"/>
              <a:pPr>
                <a:defRPr/>
              </a:pPr>
              <a:t>3/13/21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7F1B438A-8382-4C2F-B914-1C46418E14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675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2188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/>
              <a:t>- Highlight one persons</a:t>
            </a:r>
            <a:r>
              <a:rPr lang="en-US" baseline="0" dirty="0"/>
              <a:t> warping function, curves pre and post registration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8B6A7-DB98-47EE-9BB0-6897AB4B33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819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8BEE8-8A04-4346-910F-9263CA63D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EC3699-6D21-4FF6-93D7-F13E9A6BA5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80C85-E82E-4EBA-86BE-06515437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B7E7FE-B1C6-495D-B7A4-DF3C77E6BA04}" type="datetimeFigureOut">
              <a:rPr lang="en-US" smtClean="0"/>
              <a:pPr>
                <a:defRPr/>
              </a:pPr>
              <a:t>3/13/21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19E81-2C07-4358-8EB6-5CB16BD5C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7B15E-5427-4738-B862-1AD5E67F6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1E4D2F-6BB1-4C1F-9E6A-F3213442036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727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7B485-E856-4A42-8FAD-6371BFB18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F52585-9E26-4BE5-8D0F-907EA0BE9A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7CD44-BE46-4585-9A73-B9484A682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ABCA0EE-E858-4B2E-BF20-53D35941F0C9}" type="datetimeFigureOut">
              <a:rPr lang="en-US" smtClean="0"/>
              <a:pPr>
                <a:defRPr/>
              </a:pPr>
              <a:t>3/13/21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380FA-9479-49B4-BF8D-CE77C7B26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CAAA1-CD83-4F77-9756-6AB4A3D75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759AE8-0B3B-4913-A0A5-15D3CCC506C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772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8DAA8A-1A09-4820-8D4D-0AA4C93A42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426855-8D1A-4F54-BC2B-3DE5F99DF6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5C88D3-806C-4D90-BCC3-CBC825643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81A9D06-40D5-4E29-94A7-748B5BB47904}" type="datetimeFigureOut">
              <a:rPr lang="en-US" smtClean="0"/>
              <a:pPr>
                <a:defRPr/>
              </a:pPr>
              <a:t>3/13/21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B3837-6402-4756-ADBB-2B81F1B17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078D7-78AE-40F7-BE2A-B43B111D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D0961F2-F889-4656-B5AF-C3167D612D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7460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D457510-F397-584B-AD96-6BFD7262B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14400"/>
          </a:xfrm>
          <a:prstGeom prst="rect">
            <a:avLst/>
          </a:prstGeom>
          <a:ln>
            <a:noFill/>
          </a:ln>
        </p:spPr>
        <p:txBody>
          <a:bodyPr vert="horz" lIns="91429" tIns="45714" rIns="91429" bIns="45714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6963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FBC22-3512-4811-9781-7532055A9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93F81-AEF1-4D64-A617-C7A645367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01E12-571E-44D8-9CC7-4823495EC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342100-318B-44A0-AE5C-B51852628682}" type="datetimeFigureOut">
              <a:rPr lang="en-US" smtClean="0"/>
              <a:pPr>
                <a:defRPr/>
              </a:pPr>
              <a:t>3/13/21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BC35E-D5C6-4E01-B0C1-289094604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0F980-3330-4CD2-A5AA-80B2B1818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FAE28D-2B13-416A-9D04-E129CFB6968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53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65BF-44CA-4213-B5C6-3A3F9D133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289B34-96BC-48D7-B1D0-C3BE98C61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13F6A-04D8-4EC0-A337-E4716F2F8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F53F529-D2BC-4B93-82B9-535C3646EAC7}" type="datetimeFigureOut">
              <a:rPr lang="en-US" smtClean="0"/>
              <a:pPr>
                <a:defRPr/>
              </a:pPr>
              <a:t>3/13/21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2BB52-297C-4ECC-B1AC-C6CEF987B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3B92E-DE28-4E35-95DC-EF8A23E8E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4ECFFD-9CD9-4519-BBEA-009C2192625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259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88F7E-1A93-4D24-80B9-C638B7183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5209C-C656-4AFD-9D65-12751D4796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1DAFD-88BE-4BB8-98F0-A5BFBAE084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12AA6-1730-458E-A5C6-BC7C86469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C4ABB0-ACEE-4DB5-B3E6-CA9D21471A0F}" type="datetimeFigureOut">
              <a:rPr lang="en-US" smtClean="0"/>
              <a:pPr>
                <a:defRPr/>
              </a:pPr>
              <a:t>3/13/21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15106C-111F-4B12-BB60-A84937FA8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FA1E82-89D7-4B81-B4DE-D9ABDD445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A9397A-4A20-4AC0-B223-B19B82E84E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81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1B441-3B97-46C5-A240-B11FE72EF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DA2BF-8C6C-440D-A065-6461A2ED8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C37E8-6B0A-4188-B3E5-1E3CD0E750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E88A38-48CB-425E-8DCC-9275801E87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B22026-84D0-458B-A887-EC3BFCF3E8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E567B1-5804-4665-882B-18BD22DE7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CEBB2D6-7DA9-460D-8B69-B4F173BBB0CF}" type="datetimeFigureOut">
              <a:rPr lang="en-US" smtClean="0"/>
              <a:pPr>
                <a:defRPr/>
              </a:pPr>
              <a:t>3/13/21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53DAF2-ABE7-4271-B98D-D09C60F98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B6CB04-9854-44C3-9AFF-088E82CFD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A7E91-03C6-4A25-8679-FCA2ED08C58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765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068E-35A2-490A-BEF5-6AE4C6EDA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194C5B-5584-462A-B457-FAAE24861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FF950A-BB8C-4578-B183-045925419271}" type="datetimeFigureOut">
              <a:rPr lang="en-US" smtClean="0"/>
              <a:pPr>
                <a:defRPr/>
              </a:pPr>
              <a:t>3/13/21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9D721C-100F-4C3B-BB8D-FF01EDBC6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887CB6-D7EF-40CB-8495-EAD2EF0D3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0C6A15-3833-4CC6-8577-8A893E77D6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35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C9EC66-F1D6-4A43-8E44-640577721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5F94E1F-DCDC-4BC2-AEAB-FCE64D8C34B2}" type="datetimeFigureOut">
              <a:rPr lang="en-US" smtClean="0"/>
              <a:pPr>
                <a:defRPr/>
              </a:pPr>
              <a:t>3/13/21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3614ED-5FE1-49F8-AB33-5C3DF26F0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8878D5-F4F0-4BAF-ADD8-D0990FA37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22DC25-A11B-44EC-B747-3DD9B4EEACE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30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146CC-2686-49C2-AB19-276E44C79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2C6B0-181B-47D6-9CDD-3C7EC0403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64EED0-745F-4273-8EFC-19BDC4C6A8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D8EB54-3FC9-4F91-82F9-2F6297276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FAF0870-377A-43D4-BF3C-FF29D45CC7B3}" type="datetimeFigureOut">
              <a:rPr lang="en-US" smtClean="0"/>
              <a:pPr>
                <a:defRPr/>
              </a:pPr>
              <a:t>3/13/21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7BB6F7-08C9-44E6-A760-157AF800E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951F0-D289-421B-85B6-3530C4DA0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BEA28A-1AE0-485C-8A7D-FEA18F59C0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675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46C3D-D2D1-4C1F-AAEB-7D3517333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997D03-4822-4DFD-8BF1-F594089870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12C691-47F5-4B42-A88E-6B3F7476B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C87F59-39BC-4427-9330-F3DDA12E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73223D-F9AC-4084-AB50-7418EE300D9D}" type="datetimeFigureOut">
              <a:rPr lang="en-US" smtClean="0"/>
              <a:pPr>
                <a:defRPr/>
              </a:pPr>
              <a:t>3/13/21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710BF-8CC9-4042-918A-D95144126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19C9CB-9652-406B-A44E-0758F68F0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9C05F4-1D23-4424-8ADF-74254EB98E2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213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20679-E053-4331-BEE7-437A6B21D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62621-9BFC-476A-9AE3-3CBD3CF15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AD18D-9BF5-4252-862C-BC45491A20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1B62A21-2410-46CA-B580-6B5CBD18620C}" type="datetimeFigureOut">
              <a:rPr lang="en-US" smtClean="0"/>
              <a:pPr>
                <a:defRPr/>
              </a:pPr>
              <a:t>3/13/21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0DF2E-00DD-4E01-98E6-89EA0691AB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14A64-A2A2-4DC8-AB62-743AE41E0B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8AA4AC6-D1C9-4587-9609-F36B9D5204B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83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>
          <a:xfrm>
            <a:off x="76200" y="862807"/>
            <a:ext cx="8823325" cy="1470025"/>
          </a:xfrm>
        </p:spPr>
        <p:txBody>
          <a:bodyPr/>
          <a:lstStyle/>
          <a:p>
            <a:pPr eaLnBrk="1" hangingPunct="1"/>
            <a:r>
              <a:rPr lang="en-US" sz="2800" b="1" dirty="0"/>
              <a:t>Wearables: other functional approaches</a:t>
            </a:r>
            <a:endParaRPr lang="en-US" altLang="en-US" sz="2800" b="1" dirty="0"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3663" y="2734195"/>
            <a:ext cx="6400800" cy="498103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2000" dirty="0">
                <a:solidFill>
                  <a:srgbClr val="4F81BD"/>
                </a:solidFill>
                <a:latin typeface="+mj-lt"/>
                <a:cs typeface="Cambria"/>
              </a:rPr>
              <a:t>ENAR 2021</a:t>
            </a:r>
          </a:p>
        </p:txBody>
      </p:sp>
      <p:sp>
        <p:nvSpPr>
          <p:cNvPr id="3076" name="TextBox 4"/>
          <p:cNvSpPr txBox="1">
            <a:spLocks noChangeArrowheads="1"/>
          </p:cNvSpPr>
          <p:nvPr/>
        </p:nvSpPr>
        <p:spPr bwMode="auto">
          <a:xfrm>
            <a:off x="1716088" y="6284913"/>
            <a:ext cx="184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ransition spd="slow" advTm="4675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452B10-A3F1-4296-A126-54C144926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19" y="813390"/>
            <a:ext cx="7785647" cy="489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73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216FA-8B32-4738-9E53-C8211BA69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7B353-EEA2-4647-891B-626E7950E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Di, C.Z., </a:t>
            </a:r>
            <a:r>
              <a:rPr lang="en-US" dirty="0" err="1"/>
              <a:t>Crainiceanu</a:t>
            </a:r>
            <a:r>
              <a:rPr lang="en-US" dirty="0"/>
              <a:t>, C.M., </a:t>
            </a:r>
            <a:r>
              <a:rPr lang="en-US" dirty="0" err="1"/>
              <a:t>Caffo</a:t>
            </a:r>
            <a:r>
              <a:rPr lang="en-US" dirty="0"/>
              <a:t>, B.S. and Punjabi, N.M., 2009. Multilevel functional principal component analysis. </a:t>
            </a:r>
            <a:r>
              <a:rPr lang="en-US" i="1" dirty="0"/>
              <a:t>The annals of applied statistics</a:t>
            </a:r>
            <a:r>
              <a:rPr lang="en-US" dirty="0"/>
              <a:t>, </a:t>
            </a:r>
            <a:r>
              <a:rPr lang="en-US" i="1" dirty="0"/>
              <a:t>3</a:t>
            </a:r>
            <a:r>
              <a:rPr lang="en-US" dirty="0"/>
              <a:t>(1), p.458.</a:t>
            </a:r>
          </a:p>
          <a:p>
            <a:r>
              <a:rPr lang="en-US" dirty="0"/>
              <a:t>Zipunnikov V., </a:t>
            </a:r>
            <a:r>
              <a:rPr lang="en-US" dirty="0" err="1"/>
              <a:t>Caffo</a:t>
            </a:r>
            <a:r>
              <a:rPr lang="en-US" dirty="0"/>
              <a:t> B.S., </a:t>
            </a:r>
            <a:r>
              <a:rPr lang="en-US" dirty="0" err="1"/>
              <a:t>Yousem</a:t>
            </a:r>
            <a:r>
              <a:rPr lang="en-US" dirty="0"/>
              <a:t> D.M, </a:t>
            </a:r>
            <a:r>
              <a:rPr lang="en-US" dirty="0" err="1"/>
              <a:t>Davatzikos</a:t>
            </a:r>
            <a:r>
              <a:rPr lang="en-US" dirty="0"/>
              <a:t> C., Schwartz B.S., </a:t>
            </a:r>
            <a:r>
              <a:rPr lang="en-US" dirty="0" err="1"/>
              <a:t>Crainiceanu</a:t>
            </a:r>
            <a:r>
              <a:rPr lang="en-US" dirty="0"/>
              <a:t> C. (2011),Multilevel Functional Principal Component Analysis for High-Dimensional Data. Journal of Computational and Graphical Statistics, 20(4), pp. 852-873 </a:t>
            </a:r>
          </a:p>
          <a:p>
            <a:r>
              <a:rPr lang="en-US" dirty="0" err="1"/>
              <a:t>Shou</a:t>
            </a:r>
            <a:r>
              <a:rPr lang="en-US" dirty="0"/>
              <a:t>, H., Zipunnikov, V., </a:t>
            </a:r>
            <a:r>
              <a:rPr lang="en-US" dirty="0" err="1"/>
              <a:t>Crainiceanu</a:t>
            </a:r>
            <a:r>
              <a:rPr lang="en-US" dirty="0"/>
              <a:t> C., </a:t>
            </a:r>
            <a:r>
              <a:rPr lang="en-US" dirty="0" err="1"/>
              <a:t>Greven</a:t>
            </a:r>
            <a:r>
              <a:rPr lang="en-US" dirty="0"/>
              <a:t>, S. (2015) Structured Functional Principal Component Analysis</a:t>
            </a:r>
            <a:br>
              <a:rPr lang="en-US" dirty="0"/>
            </a:br>
            <a:r>
              <a:rPr lang="en-US" dirty="0"/>
              <a:t>Biometrics, 71 (1), pp. 247-757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100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F228C5-ED65-4BDA-969C-6A54ADA83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Multi-level Generalized Function-on-Scalar Regression and Principal Component Analysis</a:t>
            </a:r>
          </a:p>
        </p:txBody>
      </p:sp>
    </p:spTree>
    <p:extLst>
      <p:ext uri="{BB962C8B-B14F-4D97-AF65-F5344CB8AC3E}">
        <p14:creationId xmlns:p14="http://schemas.microsoft.com/office/powerpoint/2010/main" val="740602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">
            <a:extLst>
              <a:ext uri="{FF2B5EF4-FFF2-40B4-BE49-F238E27FC236}">
                <a16:creationId xmlns:a16="http://schemas.microsoft.com/office/drawing/2014/main" id="{4F84E63E-B12F-49F7-BC12-CF8F5BA05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26525" cy="554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57942-C3C3-45DB-AB28-CA7494AB7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309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1643063"/>
            <a:ext cx="8902700" cy="467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449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1604963"/>
            <a:ext cx="8670925" cy="503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1746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2244725"/>
            <a:ext cx="8469313" cy="380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8456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87386-C0F9-494F-B385-97D8133A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DA828-72CE-4AD2-83FF-B359EC815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Goldsmith, J., Zipunnikov, V, </a:t>
            </a:r>
            <a:r>
              <a:rPr lang="en-US" dirty="0" err="1"/>
              <a:t>Schrack</a:t>
            </a:r>
            <a:r>
              <a:rPr lang="en-US" dirty="0"/>
              <a:t>, J., Generalized Multilevel Function-on-Scalar Regression and Principal Component Analysis</a:t>
            </a:r>
            <a:br>
              <a:rPr lang="en-US" dirty="0"/>
            </a:br>
            <a:r>
              <a:rPr lang="en-US" dirty="0"/>
              <a:t>Biometrics, 71 (2), pp. 344-353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349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8BFDB6-F4E6-4E61-B66A-FE572CBBA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25" y="149484"/>
            <a:ext cx="9218059" cy="730213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/>
              <a:t>Registration of binary (0/1) actigraphy profiles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2B978-E119-4C46-8528-EE2E005D88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548D99-5757-D748-92C4-AFCB3BADA673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451440-7C3F-41D5-BE50-5C31C8964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590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61F5F8-DB6B-3E41-BB5C-1C93BDE5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“activity”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DD8A1-DE87-3441-BBC9-E2B79953F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114550"/>
            <a:ext cx="6172200" cy="3086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51132F-80E2-4047-99E9-F7C3C0888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56" y="2089383"/>
            <a:ext cx="7329488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9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C3D20-1DAF-42B9-A174-34B3FA1D2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EF12B-ED79-4B93-A537-107E5611C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Multi-level functional methods</a:t>
            </a:r>
          </a:p>
          <a:p>
            <a:r>
              <a:rPr lang="en-US" dirty="0"/>
              <a:t>Multi-level methods for generalized (</a:t>
            </a:r>
            <a:r>
              <a:rPr lang="en-US" dirty="0" err="1"/>
              <a:t>e.g</a:t>
            </a:r>
            <a:r>
              <a:rPr lang="en-US" dirty="0"/>
              <a:t> binary) functional curves</a:t>
            </a:r>
          </a:p>
          <a:p>
            <a:r>
              <a:rPr lang="en-US" dirty="0"/>
              <a:t>Registration of generalized (e.g. binary) functional curves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706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Registration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185" y="2330245"/>
            <a:ext cx="6099465" cy="304973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018434" y="2057400"/>
                <a:ext cx="1067666" cy="323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>
                              <a:solidFill>
                                <a:srgbClr val="389DA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solidFill>
                                <a:srgbClr val="389DAA"/>
                              </a:solidFill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sz="1500" i="1">
                              <a:solidFill>
                                <a:srgbClr val="389DAA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1500" i="1">
                          <a:solidFill>
                            <a:srgbClr val="389DAA"/>
                          </a:solidFill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lang="en-US" sz="1500" i="1">
                              <a:solidFill>
                                <a:srgbClr val="389DA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500" i="1">
                              <a:solidFill>
                                <a:srgbClr val="389DAA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sz="1500" i="1">
                              <a:solidFill>
                                <a:srgbClr val="389DA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500" i="1">
                              <a:solidFill>
                                <a:srgbClr val="389DA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1500" i="1">
                          <a:solidFill>
                            <a:srgbClr val="389DAA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500" dirty="0">
                  <a:solidFill>
                    <a:srgbClr val="389DAA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434" y="2057400"/>
                <a:ext cx="1067666" cy="323230"/>
              </a:xfrm>
              <a:prstGeom prst="rect">
                <a:avLst/>
              </a:prstGeom>
              <a:blipFill>
                <a:blip r:embed="rId4"/>
                <a:stretch>
                  <a:fillRect r="-4706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890096" y="2069771"/>
                <a:ext cx="800100" cy="3350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500" i="1">
                              <a:solidFill>
                                <a:srgbClr val="389DA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500" i="1">
                              <a:solidFill>
                                <a:srgbClr val="389DAA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1500" i="1">
                              <a:solidFill>
                                <a:srgbClr val="389DAA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500" i="1">
                              <a:solidFill>
                                <a:srgbClr val="389DA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sz="1500" i="1">
                          <a:solidFill>
                            <a:srgbClr val="389DAA"/>
                          </a:solidFill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lang="en-US" sz="1500" i="1">
                              <a:solidFill>
                                <a:srgbClr val="389DA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500" i="1">
                              <a:solidFill>
                                <a:srgbClr val="389DAA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sz="1500" i="1">
                              <a:solidFill>
                                <a:srgbClr val="389DA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500" i="1">
                              <a:solidFill>
                                <a:srgbClr val="389DA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1500" i="1">
                          <a:solidFill>
                            <a:srgbClr val="389DAA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500" dirty="0">
                  <a:solidFill>
                    <a:srgbClr val="389DAA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096" y="2069771"/>
                <a:ext cx="800100" cy="335092"/>
              </a:xfrm>
              <a:prstGeom prst="rect">
                <a:avLst/>
              </a:prstGeom>
              <a:blipFill>
                <a:blip r:embed="rId5"/>
                <a:stretch>
                  <a:fillRect r="-5625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657851" y="1996211"/>
                <a:ext cx="1724891" cy="4377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>
                              <a:solidFill>
                                <a:srgbClr val="389DA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solidFill>
                                <a:srgbClr val="389DAA"/>
                              </a:solidFill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sz="1500" i="1">
                              <a:solidFill>
                                <a:srgbClr val="389DAA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500" i="1">
                              <a:solidFill>
                                <a:srgbClr val="389DA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500" i="1">
                                  <a:solidFill>
                                    <a:srgbClr val="389DA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500" i="1">
                                  <a:solidFill>
                                    <a:srgbClr val="389DAA"/>
                                  </a:solidFill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500" i="1">
                                  <a:solidFill>
                                    <a:srgbClr val="389DAA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500" i="1">
                                  <a:solidFill>
                                    <a:srgbClr val="389DA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500" i="1">
                                  <a:solidFill>
                                    <a:srgbClr val="389DA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500" i="1">
                                      <a:solidFill>
                                        <a:srgbClr val="389DA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500" i="1">
                                      <a:solidFill>
                                        <a:srgbClr val="389DAA"/>
                                      </a:solidFill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solidFill>
                                        <a:srgbClr val="389DA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500" i="1">
                                      <a:solidFill>
                                        <a:srgbClr val="389DAA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US" sz="1500" dirty="0">
                  <a:solidFill>
                    <a:srgbClr val="389DAA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851" y="1996211"/>
                <a:ext cx="1724891" cy="43774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36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E14D73F-66EF-9743-AF57-7109EB41EF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Step 1</a:t>
                </a:r>
              </a:p>
              <a:p>
                <a:pPr lvl="1"/>
                <a:r>
                  <a:rPr lang="en-US" dirty="0"/>
                  <a:t>Underlying probability of being active is registration ‘template’</a:t>
                </a:r>
              </a:p>
              <a:p>
                <a:pPr lvl="1"/>
                <a:r>
                  <a:rPr lang="en-US" dirty="0"/>
                  <a:t>Estimate template,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286FB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286FB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, conditional on current estimate of time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solidFill>
                              <a:srgbClr val="286FB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𝑡</m:t>
                        </m:r>
                      </m:e>
                    </m:acc>
                    <m:r>
                      <a:rPr lang="en-US" i="1" dirty="0">
                        <a:solidFill>
                          <a:srgbClr val="286FB7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solidFill>
                              <a:srgbClr val="286FB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solidFill>
                                  <a:srgbClr val="286FB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286FB7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bSup>
                    <m:r>
                      <a:rPr lang="en-US" i="1">
                        <a:solidFill>
                          <a:srgbClr val="286FB7"/>
                        </a:solidFill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i="1">
                            <a:solidFill>
                              <a:srgbClr val="286FB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rgbClr val="286FB7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Step 2</a:t>
                </a:r>
              </a:p>
              <a:p>
                <a:pPr lvl="1"/>
                <a:r>
                  <a:rPr lang="en-US" dirty="0"/>
                  <a:t>Inverse warping functions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286FB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bSup>
                    <m:r>
                      <a:rPr lang="en-US" i="1">
                        <a:solidFill>
                          <a:srgbClr val="286FB7"/>
                        </a:solidFill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i="1">
                            <a:solidFill>
                              <a:srgbClr val="286FB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rgbClr val="286FB7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map from observed to registered time</a:t>
                </a:r>
              </a:p>
              <a:p>
                <a:pPr lvl="1"/>
                <a:r>
                  <a:rPr lang="en-US" dirty="0"/>
                  <a:t>Estimate inverse warping function,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286FB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286FB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286FB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286FB7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286FB7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286FB7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en-US" i="1">
                        <a:solidFill>
                          <a:srgbClr val="286FB7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rgbClr val="286FB7"/>
                        </a:solidFill>
                        <a:latin typeface="Cambria Math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Warping step is MLE conditional on template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solidFill>
                              <a:srgbClr val="286FB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solidFill>
                                  <a:srgbClr val="286FB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dirty="0">
                                <a:solidFill>
                                  <a:srgbClr val="286FB7"/>
                                </a:solidFill>
                                <a:latin typeface="Cambria Math" charset="0"/>
                              </a:rPr>
                              <m:t>𝝁</m:t>
                            </m:r>
                          </m:e>
                        </m:acc>
                      </m:e>
                      <m:sub>
                        <m:r>
                          <a:rPr lang="en-US" b="1" i="1" dirty="0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286FB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Iterate between step (1) and step (2) until alignment</a:t>
                </a:r>
              </a:p>
              <a:p>
                <a:endParaRPr lang="en-US" dirty="0"/>
              </a:p>
              <a:p>
                <a:r>
                  <a:rPr lang="en-US" dirty="0"/>
                  <a:t>Focus on computational efficiency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E14D73F-66EF-9743-AF57-7109EB41EF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3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A6154FC-F70B-6943-B022-A070D0B74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300" dirty="0"/>
              <a:t>Exponential family registration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778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C86A1-EE82-B04D-9885-8858EA0AD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BLSA – post-registration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52C538-FC88-C14C-9057-C3A9F53F8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23" y="2114550"/>
            <a:ext cx="765095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610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D08A4-C212-41EA-9700-A3300ED58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EFB10-AD62-4CDF-92A5-909CEC965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Wrobel, J., Zipunnikov, V., </a:t>
            </a:r>
            <a:r>
              <a:rPr lang="en-US" dirty="0" err="1"/>
              <a:t>Schrack</a:t>
            </a:r>
            <a:r>
              <a:rPr lang="en-US" dirty="0"/>
              <a:t>, J. and Goldsmith, J., 2019. Registration for exponential family functional data. </a:t>
            </a:r>
            <a:r>
              <a:rPr lang="en-US" i="1" dirty="0"/>
              <a:t>Biometrics</a:t>
            </a:r>
            <a:r>
              <a:rPr lang="en-US" dirty="0"/>
              <a:t>, </a:t>
            </a:r>
            <a:r>
              <a:rPr lang="en-US" i="1" dirty="0"/>
              <a:t>75</a:t>
            </a:r>
            <a:r>
              <a:rPr lang="en-US" dirty="0"/>
              <a:t>(1), pp.48-57.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459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86095-5677-4DB8-9345-2C9BAE87E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164476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Multi-level functional principal component analysis</a:t>
            </a:r>
            <a:br>
              <a:rPr lang="en-US" b="1" dirty="0"/>
            </a:br>
            <a:r>
              <a:rPr lang="en-US" b="1" dirty="0"/>
              <a:t> (MFPCA)</a:t>
            </a:r>
          </a:p>
        </p:txBody>
      </p:sp>
    </p:spTree>
    <p:extLst>
      <p:ext uri="{BB962C8B-B14F-4D97-AF65-F5344CB8AC3E}">
        <p14:creationId xmlns:p14="http://schemas.microsoft.com/office/powerpoint/2010/main" val="3257910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806499-594F-4CD3-8EBD-D384BDF4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54" y="877185"/>
            <a:ext cx="8404333" cy="536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43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6CFCE3-C442-4CE7-BAD7-81D1CD29E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59"/>
            <a:ext cx="9144000" cy="657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733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78C226-A9D3-4FC6-AA69-41AB8CCF2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8866"/>
            <a:ext cx="9144000" cy="55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08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8601B0-3917-4AC5-9103-CC2D09745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553"/>
            <a:ext cx="9144000" cy="571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98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12BA18-BF6E-47B6-930A-0EAE15665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472"/>
            <a:ext cx="9144000" cy="582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36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24CACF-6936-4A69-B445-B9664D28C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60" y="669851"/>
            <a:ext cx="8833140" cy="492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76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41865</TotalTime>
  <Words>375</Words>
  <Application>Microsoft Macintosh PowerPoint</Application>
  <PresentationFormat>On-screen Show (4:3)</PresentationFormat>
  <Paragraphs>44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Office Theme</vt:lpstr>
      <vt:lpstr>Wearables: other functional approaches</vt:lpstr>
      <vt:lpstr>Overview</vt:lpstr>
      <vt:lpstr>Multi-level functional principal component analysis  (MFPCA)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Multi-level Generalized Function-on-Scalar Regression and Principal Component Analysis</vt:lpstr>
      <vt:lpstr>PowerPoint Presentation</vt:lpstr>
      <vt:lpstr>PowerPoint Presentation</vt:lpstr>
      <vt:lpstr>PowerPoint Presentation</vt:lpstr>
      <vt:lpstr>PowerPoint Presentation</vt:lpstr>
      <vt:lpstr>References:</vt:lpstr>
      <vt:lpstr>Registration of binary (0/1) actigraphy profiles</vt:lpstr>
      <vt:lpstr>Binary “activity”</vt:lpstr>
      <vt:lpstr>Registration</vt:lpstr>
      <vt:lpstr>Exponential family registration</vt:lpstr>
      <vt:lpstr>BLSA – post-registration</vt:lpstr>
      <vt:lpstr>References:</vt:lpstr>
    </vt:vector>
  </TitlesOfParts>
  <Company>JHSPH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Aging, Energy, and Accelerometry</dc:title>
  <dc:creator>Jennifer Schrack</dc:creator>
  <cp:lastModifiedBy>Goldsmith, Jeff</cp:lastModifiedBy>
  <cp:revision>737</cp:revision>
  <cp:lastPrinted>2019-07-28T18:06:50Z</cp:lastPrinted>
  <dcterms:created xsi:type="dcterms:W3CDTF">2012-09-07T17:26:04Z</dcterms:created>
  <dcterms:modified xsi:type="dcterms:W3CDTF">2021-03-13T22:36:28Z</dcterms:modified>
</cp:coreProperties>
</file>